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51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-Yahya-Sohail/PrimeDrive-Project" TargetMode="External"/><Relationship Id="rId3" Type="http://schemas.openxmlformats.org/officeDocument/2006/relationships/hyperlink" Target="https://github.com/primedrive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hyperlink" Target="https://primedrive.live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primedrive-pk.netlify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PrimeDrive: Revolutionising Car Rentals with Smart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how PrimeDrive transforms the traditional car rental experience into a seamless, digital journey.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6184463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PrimeDrive: The Future of Car Rental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PrimeDrive is poised to redefine the car rental industry through innovation, efficiency, and a superior user experience.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26507" y="1946553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operations for businesses.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26507" y="2295644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 booking for customers.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26507" y="2644735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and reliable platform.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26507" y="2993827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for future growth and expansion.</a:t>
            </a:r>
            <a:endParaRPr lang="en-US" sz="2000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" y="3481626"/>
            <a:ext cx="1802844" cy="492204"/>
          </a:xfrm>
          <a:prstGeom prst="rect">
            <a:avLst/>
          </a:prstGeom>
        </p:spPr>
      </p:pic>
      <p:pic>
        <p:nvPicPr>
          <p:cNvPr id="9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767" y="3481626"/>
            <a:ext cx="2045018" cy="49220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068" y="1759267"/>
            <a:ext cx="6470332" cy="6470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F6503-560D-AA72-6CB1-8630F02F3754}"/>
              </a:ext>
            </a:extLst>
          </p:cNvPr>
          <p:cNvSpPr txBox="1"/>
          <p:nvPr/>
        </p:nvSpPr>
        <p:spPr>
          <a:xfrm>
            <a:off x="626507" y="4255771"/>
            <a:ext cx="6096595" cy="359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600" spc="95" dirty="0">
                <a:latin typeface="Cambria"/>
                <a:cs typeface="Cambria"/>
              </a:rPr>
              <a:t>GitHub</a:t>
            </a:r>
            <a:r>
              <a:rPr lang="en-US" sz="3600" spc="85" dirty="0">
                <a:latin typeface="Cambria"/>
                <a:cs typeface="Cambria"/>
              </a:rPr>
              <a:t> </a:t>
            </a:r>
            <a:r>
              <a:rPr lang="en-US" sz="3600" spc="75" dirty="0">
                <a:latin typeface="Cambria"/>
                <a:cs typeface="Cambria"/>
              </a:rPr>
              <a:t>Repository</a:t>
            </a:r>
            <a:endParaRPr lang="en-US" sz="36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lang="en-US" dirty="0">
                <a:latin typeface="Roboto"/>
                <a:cs typeface="Roboto"/>
              </a:rPr>
              <a:t>Explore</a:t>
            </a:r>
            <a:r>
              <a:rPr lang="en-US" spc="40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the</a:t>
            </a:r>
            <a:r>
              <a:rPr lang="en-US" spc="45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full</a:t>
            </a:r>
            <a:r>
              <a:rPr lang="en-US" spc="40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codebase</a:t>
            </a:r>
            <a:r>
              <a:rPr lang="en-US" spc="45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and</a:t>
            </a:r>
            <a:r>
              <a:rPr lang="en-US" spc="40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project</a:t>
            </a:r>
            <a:r>
              <a:rPr lang="en-US" spc="45" dirty="0">
                <a:latin typeface="Roboto"/>
                <a:cs typeface="Roboto"/>
              </a:rPr>
              <a:t> </a:t>
            </a:r>
            <a:r>
              <a:rPr lang="en-US" spc="-10" dirty="0">
                <a:latin typeface="Roboto"/>
                <a:cs typeface="Roboto"/>
              </a:rPr>
              <a:t>history:</a:t>
            </a:r>
            <a:endParaRPr lang="en-US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lang="en-US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US" b="1" u="sng" spc="-10" dirty="0">
                <a:solidFill>
                  <a:schemeClr val="accent1"/>
                </a:solidFill>
                <a:uFill>
                  <a:solidFill>
                    <a:srgbClr val="65A7EE"/>
                  </a:solidFill>
                </a:uFill>
                <a:latin typeface="Roboto"/>
                <a:cs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https://github.com/M-Yahya-</a:t>
            </a:r>
            <a:r>
              <a:rPr lang="en-US" b="1" u="sng" dirty="0">
                <a:solidFill>
                  <a:schemeClr val="accent1"/>
                </a:solidFill>
                <a:uFill>
                  <a:solidFill>
                    <a:srgbClr val="65A7EE"/>
                  </a:solidFill>
                </a:uFill>
                <a:latin typeface="Roboto"/>
                <a:cs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Sohail/PrimeDrive-</a:t>
            </a:r>
            <a:r>
              <a:rPr lang="en-US" b="1" u="sng" spc="-10" dirty="0">
                <a:solidFill>
                  <a:schemeClr val="accent1"/>
                </a:solidFill>
                <a:uFill>
                  <a:solidFill>
                    <a:srgbClr val="65A7EE"/>
                  </a:solidFill>
                </a:uFill>
                <a:latin typeface="Roboto"/>
                <a:cs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</a:t>
            </a:r>
            <a:r>
              <a:rPr lang="en-US" b="1" spc="-10" dirty="0">
                <a:solidFill>
                  <a:schemeClr val="accent1"/>
                </a:solidFill>
                <a:latin typeface="Roboto"/>
                <a:cs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</a:t>
            </a:r>
            <a:r>
              <a:rPr lang="en-US" b="1" u="sng" spc="-10" dirty="0">
                <a:solidFill>
                  <a:schemeClr val="accent1"/>
                </a:solidFill>
                <a:uFill>
                  <a:solidFill>
                    <a:srgbClr val="65A7EE"/>
                  </a:solidFill>
                </a:uFill>
                <a:latin typeface="Roboto"/>
                <a:cs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ect</a:t>
            </a:r>
            <a:endParaRPr lang="en-US" dirty="0">
              <a:solidFill>
                <a:schemeClr val="accent1"/>
              </a:solidFill>
              <a:latin typeface="Roboto"/>
              <a:cs typeface="Roboto"/>
            </a:endParaRPr>
          </a:p>
          <a:p>
            <a:endParaRPr lang="en-US" dirty="0"/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600" spc="114" dirty="0">
                <a:latin typeface="Cambria"/>
                <a:cs typeface="Cambria"/>
              </a:rPr>
              <a:t>Live</a:t>
            </a:r>
            <a:r>
              <a:rPr lang="en-US" sz="3600" spc="70" dirty="0">
                <a:latin typeface="Cambria"/>
                <a:cs typeface="Cambria"/>
              </a:rPr>
              <a:t> </a:t>
            </a:r>
            <a:r>
              <a:rPr lang="en-US" sz="3600" spc="100" dirty="0">
                <a:latin typeface="Cambria"/>
                <a:cs typeface="Cambria"/>
              </a:rPr>
              <a:t>Web</a:t>
            </a:r>
            <a:r>
              <a:rPr lang="en-US" sz="3600" spc="75" dirty="0">
                <a:latin typeface="Cambria"/>
                <a:cs typeface="Cambria"/>
              </a:rPr>
              <a:t> </a:t>
            </a:r>
            <a:r>
              <a:rPr lang="en-US" sz="3600" spc="114" dirty="0">
                <a:latin typeface="Cambria"/>
                <a:cs typeface="Cambria"/>
              </a:rPr>
              <a:t>Application</a:t>
            </a:r>
            <a:endParaRPr lang="en-US" sz="3600" dirty="0">
              <a:latin typeface="Cambria"/>
              <a:cs typeface="Cambria"/>
            </a:endParaRPr>
          </a:p>
          <a:p>
            <a:pPr marL="12700" marR="852805">
              <a:lnSpc>
                <a:spcPts val="3000"/>
              </a:lnSpc>
              <a:spcBef>
                <a:spcPts val="80"/>
              </a:spcBef>
            </a:pPr>
            <a:r>
              <a:rPr lang="en-US" dirty="0">
                <a:latin typeface="Roboto"/>
                <a:cs typeface="Roboto"/>
              </a:rPr>
              <a:t>Experience</a:t>
            </a:r>
            <a:r>
              <a:rPr lang="en-US" spc="50" dirty="0">
                <a:latin typeface="Roboto"/>
                <a:cs typeface="Roboto"/>
              </a:rPr>
              <a:t> </a:t>
            </a:r>
            <a:r>
              <a:rPr lang="en-US" dirty="0" err="1">
                <a:latin typeface="Roboto"/>
                <a:cs typeface="Roboto"/>
              </a:rPr>
              <a:t>PrimeDrive</a:t>
            </a:r>
            <a:r>
              <a:rPr lang="en-US" spc="55" dirty="0">
                <a:latin typeface="Roboto"/>
                <a:cs typeface="Roboto"/>
              </a:rPr>
              <a:t> </a:t>
            </a:r>
            <a:r>
              <a:rPr lang="en-US" dirty="0">
                <a:latin typeface="Roboto"/>
                <a:cs typeface="Roboto"/>
              </a:rPr>
              <a:t>in</a:t>
            </a:r>
            <a:r>
              <a:rPr lang="en-US" spc="55" dirty="0">
                <a:latin typeface="Roboto"/>
                <a:cs typeface="Roboto"/>
              </a:rPr>
              <a:t> </a:t>
            </a:r>
            <a:r>
              <a:rPr lang="en-US" spc="-10" dirty="0">
                <a:latin typeface="Roboto"/>
                <a:cs typeface="Roboto"/>
              </a:rPr>
              <a:t>action: </a:t>
            </a:r>
            <a:r>
              <a:rPr lang="en-US" b="1" spc="-20" dirty="0">
                <a:solidFill>
                  <a:schemeClr val="accent1"/>
                </a:solidFill>
                <a:latin typeface="Roboto"/>
                <a:cs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https://primedrive-pk.netlify.app/</a:t>
            </a:r>
            <a:endParaRPr lang="en-US" b="1" dirty="0">
              <a:solidFill>
                <a:schemeClr val="accent1"/>
              </a:solidFill>
              <a:latin typeface="Roboto"/>
              <a:cs typeface="Robo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308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Overview: Digital Transformation of Car Rentals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471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PrimeDrive is a web-based system designed to digitise the entire car rental workflow, eliminating manual procedures and inherent inefficiencies.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361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Excessive paperwork and manual data entry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412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centralised tracking and oversight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463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potential for human error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885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Time-consuming processes for both customers and staff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554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1361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online platform for users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412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Centralised management panel for administrators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7463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processes from booking to vehicle return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5514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data accuracy and operational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4968"/>
            <a:ext cx="79413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System Design &amp;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621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PrimeDrive is built on a modern, scalable technology stack ensuring reliability and performance.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508015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930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42104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HTML5, CSS3, and Bootstrap 5 for a responsive, user-friendly interface across all devices.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5893" y="5080159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35893" y="5930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35893" y="642104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and Express.js handle server-side logic and API interactions, ensuring swift data processing.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7995" y="5080159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995" y="5930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677995" y="642104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selected for its proven data security, scalability, and high reliability.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F0E66-34DA-30D6-D478-859DC41C2AE3}"/>
              </a:ext>
            </a:extLst>
          </p:cNvPr>
          <p:cNvSpPr/>
          <p:nvPr/>
        </p:nvSpPr>
        <p:spPr>
          <a:xfrm>
            <a:off x="12715875" y="7610475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628626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Entities: The Foundation of PrimeDrive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32328" y="1102638"/>
            <a:ext cx="1356574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backbone relies on well-defined relationships between key entities, ensuring seamless data management.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37" y="1536529"/>
            <a:ext cx="6768524" cy="67684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74267" y="2609935"/>
            <a:ext cx="2432067" cy="381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274267" y="3099994"/>
            <a:ext cx="2432067" cy="122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Registers, authenticates, and interacts with cars and services.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936993" y="2762549"/>
            <a:ext cx="2432067" cy="381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6993" y="3252608"/>
            <a:ext cx="2432067" cy="915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Holds profiles, bookings, and links to user accounts.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274479" y="5724525"/>
            <a:ext cx="2544111" cy="602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274479" y="6134101"/>
            <a:ext cx="2432067" cy="1849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attributes, availability, and ties to customers and admins.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923856" y="5562600"/>
            <a:ext cx="2432067" cy="381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936993" y="6134101"/>
            <a:ext cx="2432067" cy="60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cars, users, and enforces system relationships.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32328" y="9236035"/>
            <a:ext cx="13565743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entity plays a critical role in defining the system's functionality and user interactions.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392FF-B83E-D4E1-206D-F8A1D4DFFAA1}"/>
              </a:ext>
            </a:extLst>
          </p:cNvPr>
          <p:cNvSpPr/>
          <p:nvPr/>
        </p:nvSpPr>
        <p:spPr>
          <a:xfrm>
            <a:off x="12725400" y="7564104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639" y="524767"/>
            <a:ext cx="7184658" cy="384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Methods: Driving System Functionality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52387" y="1082074"/>
            <a:ext cx="13572104" cy="775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class diagram illustrates the primary methods that orchestrate user interactions and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processes within PrimeDrive.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2" y="1719319"/>
            <a:ext cx="13572104" cy="66356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1077" y="5214140"/>
            <a:ext cx="423732" cy="423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90491" y="2287238"/>
            <a:ext cx="2928627" cy="33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90491" y="2791153"/>
            <a:ext cx="2928627" cy="1703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signup() and login()</a:t>
            </a:r>
          </a:p>
          <a:p>
            <a:pPr marL="0" indent="0" algn="l">
              <a:lnSpc>
                <a:spcPts val="1350"/>
              </a:lnSpc>
              <a:buNone/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secure access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9931" y="5214140"/>
            <a:ext cx="423732" cy="4237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766918" y="2287238"/>
            <a:ext cx="2928627" cy="33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Booking Control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10766918" y="2791153"/>
            <a:ext cx="2928627" cy="52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13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approveBooking() </a:t>
            </a:r>
          </a:p>
          <a:p>
            <a:pPr indent="0">
              <a:lnSpc>
                <a:spcPts val="1350"/>
              </a:lnSpc>
              <a:buNone/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indent="0">
              <a:lnSpc>
                <a:spcPts val="13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reservation </a:t>
            </a:r>
          </a:p>
          <a:p>
            <a:pPr indent="0">
              <a:lnSpc>
                <a:spcPts val="1350"/>
              </a:lnSpc>
              <a:buNone/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indent="0">
              <a:lnSpc>
                <a:spcPts val="13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785" y="5214140"/>
            <a:ext cx="423732" cy="4237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90491" y="5738561"/>
            <a:ext cx="2928627" cy="33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Pricing 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890491" y="6242474"/>
            <a:ext cx="2928627" cy="52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computePrice() </a:t>
            </a:r>
          </a:p>
          <a:p>
            <a:pPr>
              <a:lnSpc>
                <a:spcPts val="1350"/>
              </a:lnSpc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fare and </a:t>
            </a:r>
          </a:p>
          <a:p>
            <a:pPr>
              <a:lnSpc>
                <a:spcPts val="1350"/>
              </a:lnSpc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fees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0893" y="5214140"/>
            <a:ext cx="423732" cy="42373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53457" y="5780439"/>
            <a:ext cx="2928627" cy="66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</a:t>
            </a:r>
          </a:p>
          <a:p>
            <a:pPr marL="0" indent="0" algn="l">
              <a:lnSpc>
                <a:spcPts val="1650"/>
              </a:lnSpc>
              <a:buNone/>
            </a:pPr>
            <a:endParaRPr lang="en-US" sz="24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Orchestration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10753457" y="6615232"/>
            <a:ext cx="2928627" cy="52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Methods interact </a:t>
            </a:r>
          </a:p>
          <a:p>
            <a:pPr>
              <a:lnSpc>
                <a:spcPts val="1350"/>
              </a:lnSpc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across service </a:t>
            </a:r>
          </a:p>
          <a:p>
            <a:pPr>
              <a:lnSpc>
                <a:spcPts val="1350"/>
              </a:lnSpc>
            </a:pPr>
            <a:endParaRPr lang="en-US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350"/>
              </a:lnSpc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</a:t>
            </a:r>
          </a:p>
        </p:txBody>
      </p:sp>
      <p:sp>
        <p:nvSpPr>
          <p:cNvPr id="17" name="Text 10"/>
          <p:cNvSpPr/>
          <p:nvPr/>
        </p:nvSpPr>
        <p:spPr>
          <a:xfrm>
            <a:off x="452387" y="8513483"/>
            <a:ext cx="13572104" cy="245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methods ensure secure authentication, efficient booking management, and accurate pricing.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5BE65A-B1C9-1A57-ECBD-1AF52338D11B}"/>
              </a:ext>
            </a:extLst>
          </p:cNvPr>
          <p:cNvSpPr/>
          <p:nvPr/>
        </p:nvSpPr>
        <p:spPr>
          <a:xfrm>
            <a:off x="12715875" y="7634122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150" y="924520"/>
            <a:ext cx="4326374" cy="450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Objectives &amp; Features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31150" y="1645682"/>
            <a:ext cx="7881699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PrimeDrive is built around critical features designed to enhance user experience and administrative control.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1150" y="2425660"/>
            <a:ext cx="7881699" cy="1084659"/>
          </a:xfrm>
          <a:prstGeom prst="roundRect">
            <a:avLst>
              <a:gd name="adj" fmla="val 101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2425660"/>
            <a:ext cx="91440" cy="1084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2851" y="2628781"/>
            <a:ext cx="237363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02851" y="3018592"/>
            <a:ext cx="740687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Industry-standard password encryption to protect user data and ensure privacy.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31150" y="3690580"/>
            <a:ext cx="7881699" cy="1084659"/>
          </a:xfrm>
          <a:prstGeom prst="roundRect">
            <a:avLst>
              <a:gd name="adj" fmla="val 101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3690580"/>
            <a:ext cx="91440" cy="10846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2851" y="3893701"/>
            <a:ext cx="268200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Search &amp; Filters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02851" y="4283512"/>
            <a:ext cx="740687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car listings with flexible filters by brand, type, and price for efficient browsing.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31150" y="4955500"/>
            <a:ext cx="7881699" cy="1084659"/>
          </a:xfrm>
          <a:prstGeom prst="roundRect">
            <a:avLst>
              <a:gd name="adj" fmla="val 101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4955500"/>
            <a:ext cx="91440" cy="108465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02851" y="5158621"/>
            <a:ext cx="225409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Booking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902851" y="5548432"/>
            <a:ext cx="740687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availability checks and transparent cost calculations for hassle-free reservations.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31150" y="6220420"/>
            <a:ext cx="7881699" cy="1084659"/>
          </a:xfrm>
          <a:prstGeom prst="roundRect">
            <a:avLst>
              <a:gd name="adj" fmla="val 101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6220420"/>
            <a:ext cx="91440" cy="108465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02851" y="6423541"/>
            <a:ext cx="225409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Dashboard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902851" y="6813352"/>
            <a:ext cx="740687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robust panel offering real-time statistics and oversight of vehicles, users, and bookings.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634019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Agile Development &amp; User Experience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development process prioritised flexibility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user-centric design.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26507" y="2062733"/>
            <a:ext cx="342852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Agile Development Process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626507" y="2478881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Methodology: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Agile (Scrum) was adopted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iterative development.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26507" y="3201598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Jira used for comprehensive 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management of Sprints and User Stories.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26507" y="3953814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Enabled rapid iteration, continuous feedback, and efficient adaptation to evolving requirements.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561" y="939641"/>
            <a:ext cx="6470332" cy="64703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F566E2-F32A-7453-985C-000D08E377BA}"/>
              </a:ext>
            </a:extLst>
          </p:cNvPr>
          <p:cNvSpPr/>
          <p:nvPr/>
        </p:nvSpPr>
        <p:spPr>
          <a:xfrm>
            <a:off x="12725400" y="7634122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4293156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User Experience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PrimeDrive user portal is designed for clarity and convenience, offering personalised insights.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" y="1714023"/>
            <a:ext cx="6470332" cy="64703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1181" y="1964412"/>
            <a:ext cx="2906078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Personalised Overview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7541181" y="2478881"/>
            <a:ext cx="6470332" cy="765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Rental History: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Users can easily access </a:t>
            </a:r>
          </a:p>
          <a:p>
            <a:pPr>
              <a:lnSpc>
                <a:spcPts val="2250"/>
              </a:lnSpc>
              <a:buSzPct val="100000"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 rental details.</a:t>
            </a:r>
            <a:endParaRPr lang="en-US" sz="24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41181" y="3594890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Upcoming Trips: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clear view of future </a:t>
            </a:r>
          </a:p>
          <a:p>
            <a:pPr algn="l">
              <a:lnSpc>
                <a:spcPts val="2250"/>
              </a:lnSpc>
              <a:buSzPct val="100000"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bookings and schedules.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41181" y="4514252"/>
            <a:ext cx="647033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Interface: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Designed to be simple, clean, and highly functional for all users.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12ADE-E697-3EF9-846C-89F220080FB8}"/>
              </a:ext>
            </a:extLst>
          </p:cNvPr>
          <p:cNvSpPr/>
          <p:nvPr/>
        </p:nvSpPr>
        <p:spPr>
          <a:xfrm>
            <a:off x="12715875" y="7634122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596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Comprehensive Testing &amp; Project Resources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5100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system stability and providing accessible project documentation.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28129"/>
            <a:ext cx="7556421" cy="4065508"/>
          </a:xfrm>
          <a:prstGeom prst="roundRect">
            <a:avLst>
              <a:gd name="adj" fmla="val 83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3128129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0604" y="3354943"/>
            <a:ext cx="3163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Comprehensive Testing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384536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total of 15 rigorous test cases (TC-01 to TC-15) were designed and executed to confirm system stability, reliability, and functionality across all modules.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160883"/>
            <a:ext cx="7556421" cy="2032754"/>
          </a:xfrm>
          <a:prstGeom prst="rect">
            <a:avLst/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93790" y="5160883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387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78116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complete codebase is available on the GitHub repository for transparency and collaborative development. The live web application can be accessed via a dedicated URL.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702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</vt:lpstr>
      <vt:lpstr>Arial</vt:lpstr>
      <vt:lpstr>Roboto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YAHYA SOHAIL</cp:lastModifiedBy>
  <cp:revision>10</cp:revision>
  <dcterms:created xsi:type="dcterms:W3CDTF">2025-12-29T21:17:46Z</dcterms:created>
  <dcterms:modified xsi:type="dcterms:W3CDTF">2025-12-30T19:56:01Z</dcterms:modified>
</cp:coreProperties>
</file>